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972" r:id="rId3"/>
    <p:sldMasterId id="2147484008" r:id="rId4"/>
  </p:sldMasterIdLst>
  <p:notesMasterIdLst>
    <p:notesMasterId r:id="rId21"/>
  </p:notesMasterIdLst>
  <p:handoutMasterIdLst>
    <p:handoutMasterId r:id="rId22"/>
  </p:handoutMasterIdLst>
  <p:sldIdLst>
    <p:sldId id="263" r:id="rId5"/>
    <p:sldId id="356" r:id="rId6"/>
    <p:sldId id="326" r:id="rId7"/>
    <p:sldId id="328" r:id="rId8"/>
    <p:sldId id="317" r:id="rId9"/>
    <p:sldId id="353" r:id="rId10"/>
    <p:sldId id="351" r:id="rId11"/>
    <p:sldId id="360" r:id="rId12"/>
    <p:sldId id="361" r:id="rId13"/>
    <p:sldId id="362" r:id="rId14"/>
    <p:sldId id="324" r:id="rId15"/>
    <p:sldId id="363" r:id="rId16"/>
    <p:sldId id="364" r:id="rId17"/>
    <p:sldId id="365" r:id="rId18"/>
    <p:sldId id="276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2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/>
              <a:t>ACHAP Safe Male Circumcision  annual perfomance against  Initial targets for the period  2009- 2014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Yr2009</c:v>
                </c:pt>
                <c:pt idx="1">
                  <c:v>Yr2010</c:v>
                </c:pt>
                <c:pt idx="2">
                  <c:v>Yr2011</c:v>
                </c:pt>
                <c:pt idx="3">
                  <c:v>Yr2012</c:v>
                </c:pt>
                <c:pt idx="4">
                  <c:v>Yr2013</c:v>
                </c:pt>
                <c:pt idx="5">
                  <c:v>Yr2014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3913</c:v>
                </c:pt>
                <c:pt idx="1">
                  <c:v>10159</c:v>
                </c:pt>
                <c:pt idx="2">
                  <c:v>13200</c:v>
                </c:pt>
                <c:pt idx="3">
                  <c:v>51600</c:v>
                </c:pt>
                <c:pt idx="4">
                  <c:v>26700</c:v>
                </c:pt>
                <c:pt idx="5">
                  <c:v>21428</c:v>
                </c:pt>
                <c:pt idx="6">
                  <c:v>127000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Yr2009</c:v>
                </c:pt>
                <c:pt idx="1">
                  <c:v>Yr2010</c:v>
                </c:pt>
                <c:pt idx="2">
                  <c:v>Yr2011</c:v>
                </c:pt>
                <c:pt idx="3">
                  <c:v>Yr2012</c:v>
                </c:pt>
                <c:pt idx="4">
                  <c:v>Yr2013</c:v>
                </c:pt>
                <c:pt idx="5">
                  <c:v>Yr2014</c:v>
                </c:pt>
                <c:pt idx="6">
                  <c:v>Total</c:v>
                </c:pt>
              </c:strCache>
            </c:strRef>
          </c:cat>
          <c:val>
            <c:numRef>
              <c:f>Sheet1!$C$2:$C$8</c:f>
              <c:numCache>
                <c:formatCode>_(* #,##0_);_(* \(#,##0\);_(* "-"??_);_(@_)</c:formatCode>
                <c:ptCount val="7"/>
                <c:pt idx="0">
                  <c:v>3913</c:v>
                </c:pt>
                <c:pt idx="1">
                  <c:v>3746</c:v>
                </c:pt>
                <c:pt idx="2">
                  <c:v>12862</c:v>
                </c:pt>
                <c:pt idx="3">
                  <c:v>25505</c:v>
                </c:pt>
                <c:pt idx="4">
                  <c:v>35550</c:v>
                </c:pt>
                <c:pt idx="5">
                  <c:v>20104</c:v>
                </c:pt>
                <c:pt idx="6">
                  <c:v>101680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of target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Yr2009</c:v>
                </c:pt>
                <c:pt idx="1">
                  <c:v>Yr2010</c:v>
                </c:pt>
                <c:pt idx="2">
                  <c:v>Yr2011</c:v>
                </c:pt>
                <c:pt idx="3">
                  <c:v>Yr2012</c:v>
                </c:pt>
                <c:pt idx="4">
                  <c:v>Yr2013</c:v>
                </c:pt>
                <c:pt idx="5">
                  <c:v>Yr2014</c:v>
                </c:pt>
                <c:pt idx="6">
                  <c:v>Total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1</c:v>
                </c:pt>
                <c:pt idx="1">
                  <c:v>0.36873708042130066</c:v>
                </c:pt>
                <c:pt idx="2">
                  <c:v>0.97439393939393959</c:v>
                </c:pt>
                <c:pt idx="3">
                  <c:v>0.49428294573643466</c:v>
                </c:pt>
                <c:pt idx="4">
                  <c:v>1.3314606741573034</c:v>
                </c:pt>
                <c:pt idx="5">
                  <c:v>0.9382116856449505</c:v>
                </c:pt>
                <c:pt idx="6">
                  <c:v>0.80062992125984389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31712"/>
        <c:axId val="40933248"/>
      </c:barChart>
      <c:catAx>
        <c:axId val="4093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933248"/>
        <c:crosses val="autoZero"/>
        <c:auto val="1"/>
        <c:lblAlgn val="ctr"/>
        <c:lblOffset val="100"/>
        <c:noMultiLvlLbl val="0"/>
      </c:catAx>
      <c:valAx>
        <c:axId val="40933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 of Circumcisions</a:t>
                </a:r>
              </a:p>
            </c:rich>
          </c:tx>
          <c:layout>
            <c:manualLayout>
              <c:xMode val="edge"/>
              <c:yMode val="edge"/>
              <c:x val="1.7185821697099937E-2"/>
              <c:y val="0.19542236208800756"/>
            </c:manualLayout>
          </c:layout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4093171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solidFill>
            <a:srgbClr val="FF0000"/>
          </a:solidFill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ZA"/>
              <a:t> Year by year ACHAP and MOH cummulative SMC performance for period 2009 -  2014, August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59124651898182E-2"/>
          <c:y val="0.12058398581734006"/>
          <c:w val="0.96681749622926094"/>
          <c:h val="0.781425335498242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Cumulative ACHAP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Yr 2009</c:v>
                </c:pt>
                <c:pt idx="1">
                  <c:v>Yr 2010</c:v>
                </c:pt>
                <c:pt idx="2">
                  <c:v>Yr 2011</c:v>
                </c:pt>
                <c:pt idx="3">
                  <c:v>Yr 2012</c:v>
                </c:pt>
                <c:pt idx="4">
                  <c:v>Yr 2013</c:v>
                </c:pt>
                <c:pt idx="5">
                  <c:v>Yr 2014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3913</c:v>
                </c:pt>
                <c:pt idx="1">
                  <c:v>7659</c:v>
                </c:pt>
                <c:pt idx="2">
                  <c:v>20521</c:v>
                </c:pt>
                <c:pt idx="3">
                  <c:v>46026</c:v>
                </c:pt>
                <c:pt idx="4">
                  <c:v>81576</c:v>
                </c:pt>
                <c:pt idx="5">
                  <c:v>101680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Cumulative MOH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165912518853818E-3"/>
                  <c:y val="-4.9382716049382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248868778280356E-3"/>
                  <c:y val="-6.349206349206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773755656108594E-2"/>
                  <c:y val="-6.349206349206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Yr 2009</c:v>
                </c:pt>
                <c:pt idx="1">
                  <c:v>Yr 2010</c:v>
                </c:pt>
                <c:pt idx="2">
                  <c:v>Yr 2011</c:v>
                </c:pt>
                <c:pt idx="3">
                  <c:v>Yr 2012</c:v>
                </c:pt>
                <c:pt idx="4">
                  <c:v>Yr 2013</c:v>
                </c:pt>
                <c:pt idx="5">
                  <c:v>Yr 2014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3913</c:v>
                </c:pt>
                <c:pt idx="1">
                  <c:v>9113</c:v>
                </c:pt>
                <c:pt idx="2">
                  <c:v>23573</c:v>
                </c:pt>
                <c:pt idx="3">
                  <c:v>61721</c:v>
                </c:pt>
                <c:pt idx="4">
                  <c:v>109520</c:v>
                </c:pt>
                <c:pt idx="5">
                  <c:v>136250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950784"/>
        <c:axId val="41225216"/>
      </c:lineChart>
      <c:catAx>
        <c:axId val="40950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41225216"/>
        <c:crosses val="autoZero"/>
        <c:auto val="1"/>
        <c:lblAlgn val="ctr"/>
        <c:lblOffset val="100"/>
        <c:noMultiLvlLbl val="0"/>
      </c:catAx>
      <c:valAx>
        <c:axId val="41225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40950784"/>
        <c:crosses val="autoZero"/>
        <c:crossBetween val="between"/>
      </c:valAx>
      <c:spPr>
        <a:ln w="31750">
          <a:solidFill>
            <a:schemeClr val="accent1"/>
          </a:solidFill>
        </a:ln>
      </c:spPr>
    </c:plotArea>
    <c:legend>
      <c:legendPos val="t"/>
      <c:layout>
        <c:manualLayout>
          <c:xMode val="edge"/>
          <c:yMode val="edge"/>
          <c:x val="0.10773722570770375"/>
          <c:y val="0.2285570028702425"/>
          <c:w val="0.55422515037355813"/>
          <c:h val="5.3429163700830271E-2"/>
        </c:manualLayout>
      </c:layout>
      <c:overlay val="0"/>
    </c:legend>
    <c:plotVisOnly val="1"/>
    <c:dispBlanksAs val="gap"/>
    <c:showDLblsOverMax val="0"/>
  </c:chart>
  <c:spPr>
    <a:ln w="31750">
      <a:solidFill>
        <a:sysClr val="windowText" lastClr="000000">
          <a:tint val="75000"/>
          <a:shade val="95000"/>
          <a:satMod val="105000"/>
        </a:sysClr>
      </a:solidFill>
    </a:ln>
  </c:spPr>
  <c:txPr>
    <a:bodyPr/>
    <a:lstStyle/>
    <a:p>
      <a:pPr>
        <a:defRPr sz="18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501932588574129E-2"/>
          <c:y val="3.3567214989215458E-2"/>
          <c:w val="0.88337270341207352"/>
          <c:h val="0.72112459900845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Full Time Staff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Yr2010</c:v>
                </c:pt>
                <c:pt idx="1">
                  <c:v>Yr2011</c:v>
                </c:pt>
                <c:pt idx="2">
                  <c:v>Yr2012</c:v>
                </c:pt>
                <c:pt idx="3">
                  <c:v>Yr2013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44</c:v>
                </c:pt>
                <c:pt idx="2">
                  <c:v>96</c:v>
                </c:pt>
                <c:pt idx="3">
                  <c:v>70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Locum Staff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Yr2010</c:v>
                </c:pt>
                <c:pt idx="1">
                  <c:v>Yr2011</c:v>
                </c:pt>
                <c:pt idx="2">
                  <c:v>Yr2012</c:v>
                </c:pt>
                <c:pt idx="3">
                  <c:v>Yr2013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126</c:v>
                </c:pt>
                <c:pt idx="3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281408"/>
        <c:axId val="41282944"/>
      </c:barChart>
      <c:lineChart>
        <c:grouping val="standard"/>
        <c:varyColors val="0"/>
        <c:ser>
          <c:idx val="3"/>
          <c:order val="2"/>
          <c:tx>
            <c:strRef>
              <c:f>Sheet1!$E$1</c:f>
              <c:strCache>
                <c:ptCount val="1"/>
                <c:pt idx="0">
                  <c:v>Average Cost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 </a:t>
                    </a:r>
                    <a:r>
                      <a:rPr lang="en-US"/>
                      <a:t>$338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 </a:t>
                    </a:r>
                    <a:r>
                      <a:rPr lang="en-US"/>
                      <a:t>$291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 </a:t>
                    </a:r>
                    <a:r>
                      <a:rPr lang="en-US"/>
                      <a:t>$204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 </a:t>
                    </a:r>
                    <a:r>
                      <a:rPr lang="en-US"/>
                      <a:t>$112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Yr2010</c:v>
                </c:pt>
                <c:pt idx="1">
                  <c:v>Yr2011</c:v>
                </c:pt>
                <c:pt idx="2">
                  <c:v>Yr2012</c:v>
                </c:pt>
                <c:pt idx="3">
                  <c:v>Yr2013</c:v>
                </c:pt>
              </c:strCache>
            </c:strRef>
          </c:cat>
          <c:val>
            <c:numRef>
              <c:f>Sheet1!$E$2:$E$5</c:f>
              <c:numCache>
                <c:formatCode>_-[$$-409]* #,##0.00_ ;_-[$$-409]* \-#,##0.00\ ;_-[$$-409]* "-"??_ ;_-@_ </c:formatCode>
                <c:ptCount val="4"/>
                <c:pt idx="0">
                  <c:v>338</c:v>
                </c:pt>
                <c:pt idx="1">
                  <c:v>291</c:v>
                </c:pt>
                <c:pt idx="2">
                  <c:v>204</c:v>
                </c:pt>
                <c:pt idx="3">
                  <c:v>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81408"/>
        <c:axId val="41282944"/>
      </c:lineChart>
      <c:catAx>
        <c:axId val="4128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41282944"/>
        <c:crosses val="autoZero"/>
        <c:auto val="1"/>
        <c:lblAlgn val="ctr"/>
        <c:lblOffset val="100"/>
        <c:noMultiLvlLbl val="0"/>
      </c:catAx>
      <c:valAx>
        <c:axId val="4128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814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5E152-A070-4E6F-9732-64058128A314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ED747-4AD6-4632-BCA8-D143AA8C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BE3DA-9488-47BA-BAF5-9C91DDE1BF97}" type="datetimeFigureOut">
              <a:rPr lang="en-US" smtClean="0"/>
              <a:t>4/14/2015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F8D14-1C3B-4D4A-B753-E19EE135DD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0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183D1-AAE8-44B7-9C1E-D260A86851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4539"/>
            <a:ext cx="2880320" cy="4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765175"/>
            <a:ext cx="6985000" cy="16144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06863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965582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8547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98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778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9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0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727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086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59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73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94539"/>
            <a:ext cx="2880320" cy="45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665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7584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1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8547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7584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3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3125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36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3068960"/>
            <a:ext cx="8208912" cy="322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28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3041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3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2000" t="2000" r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75" y="1268760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8879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4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3068960"/>
            <a:ext cx="8208912" cy="322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19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608" y="2204864"/>
            <a:ext cx="7344816" cy="35898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16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4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0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8208912" cy="30137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3201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3125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68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67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77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98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084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92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1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17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83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93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3068960"/>
            <a:ext cx="8208912" cy="322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28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3041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1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958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24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13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33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2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l="2000" t="2000" r="3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675" y="1268760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8879"/>
            <a:ext cx="287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3068960"/>
            <a:ext cx="8208912" cy="322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</a:blip>
          <a:srcRect/>
          <a:stretch>
            <a:fillRect l="-4000" t="6000" r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608" y="2204864"/>
            <a:ext cx="7344816" cy="35898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1484784"/>
            <a:ext cx="26209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8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1292-38D0-4408-814E-DEE32813B1CD}" type="datetimeFigureOut">
              <a:rPr lang="en-ZA" smtClean="0"/>
              <a:pPr/>
              <a:t>2015/04/14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A5A8-2A0F-478D-AFD7-90C9503203E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5" r:id="rId4"/>
    <p:sldLayoutId id="2147483662" r:id="rId5"/>
    <p:sldLayoutId id="2147483660" r:id="rId6"/>
    <p:sldLayoutId id="2147483663" r:id="rId7"/>
    <p:sldLayoutId id="214748366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evel</a:t>
            </a:r>
          </a:p>
        </p:txBody>
      </p:sp>
      <p:pic>
        <p:nvPicPr>
          <p:cNvPr id="1028" name="Picture 4" descr="ACHAP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6092825"/>
            <a:ext cx="5334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22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8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1292-38D0-4408-814E-DEE32813B1CD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A5A8-2A0F-478D-AFD7-90C9503203E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2CDE7-9D08-4A80-A2EF-B83F7BEA1CB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2015/04/14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7B437-16AD-4D5D-9C45-A7A8CFCBF3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2360" y="1844824"/>
            <a:ext cx="76222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ACHAP contribution to National SMC program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2009 - 2014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90600" y="3933056"/>
            <a:ext cx="731520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 smtClean="0"/>
              <a:t>ACHAP Phase II Dissemination Workshop</a:t>
            </a:r>
          </a:p>
          <a:p>
            <a:pPr marL="0" indent="0" algn="ctr">
              <a:buNone/>
            </a:pPr>
            <a:r>
              <a:rPr lang="en-US" sz="1800" b="1" dirty="0"/>
              <a:t>Blessed </a:t>
            </a:r>
            <a:r>
              <a:rPr lang="en-US" sz="1800" b="1" dirty="0" smtClean="0"/>
              <a:t>Monyatsi/Dr. Mwangemi</a:t>
            </a:r>
          </a:p>
          <a:p>
            <a:pPr marL="0" indent="0" algn="ctr">
              <a:buNone/>
            </a:pPr>
            <a:r>
              <a:rPr lang="en-US" sz="1800" b="1" dirty="0" smtClean="0"/>
              <a:t>Gaborone-Botswana.</a:t>
            </a:r>
          </a:p>
          <a:p>
            <a:pPr marL="0" indent="0" algn="ctr">
              <a:buNone/>
            </a:pPr>
            <a:r>
              <a:rPr lang="en-US" sz="1800" b="1" dirty="0" smtClean="0"/>
              <a:t>April, 2015</a:t>
            </a:r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047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132856"/>
            <a:ext cx="8208912" cy="4320480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Times New Roman"/>
              </a:rPr>
              <a:t>The </a:t>
            </a:r>
            <a:r>
              <a:rPr lang="en-US" dirty="0">
                <a:latin typeface="Calibri" panose="020F0502020204030204" pitchFamily="34" charset="0"/>
                <a:ea typeface="Times New Roman"/>
              </a:rPr>
              <a:t>use of school break and outreach campaigns were highly influential in creating higher SMC demand and delivering on that demand through increased service delivery capacity.</a:t>
            </a:r>
            <a:endParaRPr lang="en-ZA" dirty="0">
              <a:latin typeface="Calibri" panose="020F0502020204030204" pitchFamily="34" charset="0"/>
              <a:ea typeface="Times New Roman"/>
            </a:endParaRPr>
          </a:p>
          <a:p>
            <a:endParaRPr lang="en-Z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6912768" cy="1143000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b. SMC </a:t>
            </a:r>
            <a:r>
              <a:rPr lang="en-ZA" sz="4000" b="1" dirty="0"/>
              <a:t>Campaign Approach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343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Mini-School campaign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rank\AppData\Local\Microsoft\Windows\Temporary Internet Files\Content.Outlook\V3690CUL\Serowe team at LK Hall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72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k\AppData\Local\Microsoft\Windows\Temporary Internet Files\Content.Outlook\V3690CUL\clients outside lady khama hal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lessed\Dropbox\Camera Uploads\2013-09-25 10.35.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720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lessed\Dropbox\Camera Uploads\2013-09-25 07.14.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96" y="1484784"/>
            <a:ext cx="41764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7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16832"/>
            <a:ext cx="8208912" cy="475252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Space :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Availability of space for SMC procedures – clean classrooms, social halls, use of tents, porta-cabins</a:t>
            </a:r>
          </a:p>
          <a:p>
            <a:pPr marL="0" indent="0">
              <a:buNone/>
            </a:pPr>
            <a:r>
              <a:rPr lang="en-US" sz="2800" b="1" dirty="0"/>
              <a:t>Supplies:</a:t>
            </a:r>
          </a:p>
          <a:p>
            <a:r>
              <a:rPr lang="en-US" sz="2800" dirty="0">
                <a:latin typeface="Calibri" panose="020F0502020204030204" pitchFamily="34" charset="0"/>
              </a:rPr>
              <a:t>Timely adequate and diligent planning for the SMC activities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Procurement of supplementary supplies to ensure consistent availability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836712"/>
            <a:ext cx="5832648" cy="72008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c. Space </a:t>
            </a:r>
            <a:r>
              <a:rPr lang="en-US" sz="4000" b="1" dirty="0"/>
              <a:t>and supplies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5231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824536"/>
          </a:xfrm>
        </p:spPr>
        <p:txBody>
          <a:bodyPr/>
          <a:lstStyle/>
          <a:p>
            <a:r>
              <a:rPr lang="en-ZA" sz="2800" dirty="0">
                <a:latin typeface="Calibri" panose="020F0502020204030204" pitchFamily="34" charset="0"/>
              </a:rPr>
              <a:t>Performance based compensation of mobilisers</a:t>
            </a:r>
          </a:p>
          <a:p>
            <a:r>
              <a:rPr lang="en-ZA" sz="2800" dirty="0">
                <a:latin typeface="Calibri" panose="020F0502020204030204" pitchFamily="34" charset="0"/>
              </a:rPr>
              <a:t>Increased involvement of district and community level stakeholders leading to improved planning of  outreach activities and campaigns </a:t>
            </a:r>
          </a:p>
          <a:p>
            <a:pPr lvl="1">
              <a:lnSpc>
                <a:spcPct val="150000"/>
              </a:lnSpc>
            </a:pPr>
            <a:r>
              <a:rPr lang="en-ZA" sz="2400" dirty="0">
                <a:latin typeface="Calibri" panose="020F0502020204030204" pitchFamily="34" charset="0"/>
              </a:rPr>
              <a:t>Targeted messaging and increased emphasis on other SMC benefits</a:t>
            </a:r>
          </a:p>
          <a:p>
            <a:pPr lvl="1">
              <a:lnSpc>
                <a:spcPct val="150000"/>
              </a:lnSpc>
            </a:pPr>
            <a:r>
              <a:rPr lang="en-ZA" sz="2400" dirty="0">
                <a:latin typeface="Calibri" panose="020F0502020204030204" pitchFamily="34" charset="0"/>
              </a:rPr>
              <a:t>Mapping and defining  catchment areas  for each SMC clinical team</a:t>
            </a:r>
          </a:p>
          <a:p>
            <a:pPr lvl="1">
              <a:lnSpc>
                <a:spcPct val="150000"/>
              </a:lnSpc>
            </a:pPr>
            <a:r>
              <a:rPr lang="en-ZA" sz="2400" dirty="0">
                <a:latin typeface="Calibri" panose="020F0502020204030204" pitchFamily="34" charset="0"/>
              </a:rPr>
              <a:t>Increased advocacy  by community leadership</a:t>
            </a:r>
          </a:p>
          <a:p>
            <a:endParaRPr lang="en-ZA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6264696" cy="854968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d. SMC </a:t>
            </a:r>
            <a:r>
              <a:rPr lang="en-ZA" sz="4000" b="1" dirty="0"/>
              <a:t>Demand creation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4490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132856"/>
            <a:ext cx="8208912" cy="4608512"/>
          </a:xfrm>
        </p:spPr>
        <p:txBody>
          <a:bodyPr/>
          <a:lstStyle/>
          <a:p>
            <a:r>
              <a:rPr lang="en-ZA" sz="2800" dirty="0">
                <a:latin typeface="Calibri" panose="020F0502020204030204" pitchFamily="34" charset="0"/>
              </a:rPr>
              <a:t>Internal benchmarking visits among ACHAP teams &amp; sharing of demand creation approaches helping improve performance</a:t>
            </a:r>
          </a:p>
          <a:p>
            <a:r>
              <a:rPr lang="en-ZA" sz="2800" dirty="0" smtClean="0">
                <a:latin typeface="Calibri" panose="020F0502020204030204" pitchFamily="34" charset="0"/>
              </a:rPr>
              <a:t>Increased </a:t>
            </a:r>
            <a:r>
              <a:rPr lang="en-ZA" sz="2800" dirty="0">
                <a:latin typeface="Calibri" panose="020F0502020204030204" pitchFamily="34" charset="0"/>
              </a:rPr>
              <a:t>involvement of the clinical teams in demand creation planning and implementation</a:t>
            </a:r>
          </a:p>
          <a:p>
            <a:r>
              <a:rPr lang="en-ZA" sz="2800" dirty="0" smtClean="0">
                <a:latin typeface="Calibri" panose="020F0502020204030204" pitchFamily="34" charset="0"/>
              </a:rPr>
              <a:t>Increased </a:t>
            </a:r>
            <a:r>
              <a:rPr lang="en-ZA" sz="2800" dirty="0">
                <a:latin typeface="Calibri" panose="020F0502020204030204" pitchFamily="34" charset="0"/>
              </a:rPr>
              <a:t>availability of client educational materials </a:t>
            </a:r>
          </a:p>
          <a:p>
            <a:r>
              <a:rPr lang="en-ZA" sz="2800" dirty="0" smtClean="0">
                <a:latin typeface="Calibri" panose="020F0502020204030204" pitchFamily="34" charset="0"/>
              </a:rPr>
              <a:t>Evaluation </a:t>
            </a:r>
            <a:r>
              <a:rPr lang="en-ZA" sz="2800" dirty="0">
                <a:latin typeface="Calibri" panose="020F0502020204030204" pitchFamily="34" charset="0"/>
              </a:rPr>
              <a:t>of demand creation approaches – and adopting best practices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6912768" cy="854968"/>
          </a:xfrm>
        </p:spPr>
        <p:txBody>
          <a:bodyPr>
            <a:normAutofit/>
          </a:bodyPr>
          <a:lstStyle/>
          <a:p>
            <a:r>
              <a:rPr lang="en-ZA" sz="3600" b="1" dirty="0"/>
              <a:t>SMC Demand </a:t>
            </a:r>
            <a:r>
              <a:rPr lang="en-ZA" sz="3600" b="1" dirty="0" smtClean="0"/>
              <a:t>creation cont’d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262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813" y="1643063"/>
            <a:ext cx="6986587" cy="3995737"/>
          </a:xfrm>
        </p:spPr>
        <p:txBody>
          <a:bodyPr/>
          <a:lstStyle/>
          <a:p>
            <a:pPr algn="l">
              <a:defRPr/>
            </a:pPr>
            <a:endParaRPr lang="en-ZA" dirty="0"/>
          </a:p>
        </p:txBody>
      </p:sp>
      <p:pic>
        <p:nvPicPr>
          <p:cNvPr id="22532" name="Picture 2" descr="C:\Users\elizabeth.ACHAP\Desktop\ROS SMC PICTURESNew folder (2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1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9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492896"/>
            <a:ext cx="8208912" cy="3661867"/>
          </a:xfrm>
        </p:spPr>
        <p:txBody>
          <a:bodyPr/>
          <a:lstStyle/>
          <a:p>
            <a:r>
              <a:rPr lang="en-US" dirty="0" smtClean="0"/>
              <a:t>Revised National target: 385,000 SMCs for males aged 13 to 49 years</a:t>
            </a:r>
          </a:p>
          <a:p>
            <a:r>
              <a:rPr lang="en-US" dirty="0" smtClean="0"/>
              <a:t>ACHAP contribution – targeted  127,000 SMCs (rev. 112,928) for males 13 to 29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en-US" b="1" dirty="0" smtClean="0"/>
              <a:t>SMC Targets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655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95536" y="332656"/>
          <a:ext cx="835292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72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260648"/>
          <a:ext cx="8712968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764705"/>
            <a:ext cx="6120680" cy="864095"/>
          </a:xfrm>
        </p:spPr>
        <p:txBody>
          <a:bodyPr/>
          <a:lstStyle/>
          <a:p>
            <a:r>
              <a:rPr lang="en-US" b="1" dirty="0" smtClean="0"/>
              <a:t>SMC Quality of services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7768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1187624" y="5229200"/>
            <a:ext cx="662473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chemeClr val="accent1"/>
                </a:solidFill>
              </a:rPr>
              <a:t>WHO AE threshold: 2%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88840"/>
            <a:ext cx="8208912" cy="4453955"/>
          </a:xfrm>
        </p:spPr>
        <p:txBody>
          <a:bodyPr/>
          <a:lstStyle/>
          <a:p>
            <a:pPr algn="just"/>
            <a:r>
              <a:rPr lang="en-US" sz="2800" dirty="0" smtClean="0">
                <a:latin typeface="Arial"/>
                <a:ea typeface="Times New Roman"/>
              </a:rPr>
              <a:t>Experience and lessons learnt informed changes in SMC </a:t>
            </a:r>
            <a:r>
              <a:rPr lang="en-US" sz="2800" dirty="0">
                <a:latin typeface="Arial"/>
                <a:ea typeface="Times New Roman"/>
              </a:rPr>
              <a:t>staffing structure &amp;</a:t>
            </a:r>
            <a:r>
              <a:rPr lang="en-US" sz="2800" dirty="0" smtClean="0">
                <a:latin typeface="Arial"/>
                <a:ea typeface="Times New Roman"/>
              </a:rPr>
              <a:t> </a:t>
            </a:r>
            <a:r>
              <a:rPr lang="en-US" sz="2800" dirty="0">
                <a:latin typeface="Arial"/>
                <a:ea typeface="Times New Roman"/>
              </a:rPr>
              <a:t>implementation </a:t>
            </a:r>
            <a:r>
              <a:rPr lang="en-US" sz="2800" dirty="0" smtClean="0">
                <a:latin typeface="Arial"/>
                <a:ea typeface="Times New Roman"/>
              </a:rPr>
              <a:t>methods </a:t>
            </a:r>
          </a:p>
          <a:p>
            <a:pPr algn="just"/>
            <a:r>
              <a:rPr lang="en-US" sz="2800" dirty="0" smtClean="0">
                <a:latin typeface="Arial"/>
                <a:ea typeface="Times New Roman"/>
              </a:rPr>
              <a:t>These resulted in </a:t>
            </a:r>
            <a:r>
              <a:rPr lang="en-US" sz="2800" dirty="0">
                <a:latin typeface="Arial"/>
                <a:ea typeface="Times New Roman"/>
              </a:rPr>
              <a:t>consistent </a:t>
            </a:r>
            <a:r>
              <a:rPr lang="en-US" sz="2800" dirty="0" smtClean="0">
                <a:latin typeface="Arial"/>
                <a:ea typeface="Times New Roman"/>
              </a:rPr>
              <a:t>increases in </a:t>
            </a:r>
            <a:r>
              <a:rPr lang="en-US" sz="2800" dirty="0">
                <a:latin typeface="Arial"/>
                <a:ea typeface="Times New Roman"/>
              </a:rPr>
              <a:t>annual numbers achieved </a:t>
            </a:r>
            <a:r>
              <a:rPr lang="en-US" sz="2800" dirty="0" smtClean="0">
                <a:latin typeface="Arial"/>
                <a:ea typeface="Times New Roman"/>
              </a:rPr>
              <a:t>and </a:t>
            </a:r>
            <a:r>
              <a:rPr lang="en-US" sz="2800" dirty="0">
                <a:latin typeface="Arial"/>
                <a:ea typeface="Times New Roman"/>
              </a:rPr>
              <a:t>significant </a:t>
            </a:r>
            <a:r>
              <a:rPr lang="en-US" sz="2800" dirty="0" smtClean="0">
                <a:latin typeface="Arial"/>
                <a:ea typeface="Times New Roman"/>
              </a:rPr>
              <a:t>decreases </a:t>
            </a:r>
            <a:r>
              <a:rPr lang="en-US" sz="2800" dirty="0">
                <a:latin typeface="Arial"/>
                <a:ea typeface="Times New Roman"/>
              </a:rPr>
              <a:t>in per SMC costs</a:t>
            </a:r>
            <a:r>
              <a:rPr lang="en-US" sz="2800" dirty="0" smtClean="0">
                <a:latin typeface="Arial"/>
                <a:ea typeface="Times New Roman"/>
              </a:rPr>
              <a:t>.</a:t>
            </a:r>
          </a:p>
          <a:p>
            <a:pPr algn="just"/>
            <a:r>
              <a:rPr lang="en-US" sz="2800" dirty="0" smtClean="0">
                <a:latin typeface="Arial"/>
                <a:ea typeface="Times New Roman"/>
              </a:rPr>
              <a:t>Costs were computed based </a:t>
            </a:r>
            <a:r>
              <a:rPr lang="en-US" sz="2800" dirty="0">
                <a:latin typeface="Arial"/>
                <a:ea typeface="Times New Roman"/>
              </a:rPr>
              <a:t>on total objective specific costs &amp;</a:t>
            </a:r>
            <a:r>
              <a:rPr lang="en-US" sz="2800" dirty="0" smtClean="0">
                <a:latin typeface="Arial"/>
                <a:ea typeface="Times New Roman"/>
              </a:rPr>
              <a:t> </a:t>
            </a:r>
            <a:r>
              <a:rPr lang="en-US" sz="2800" dirty="0">
                <a:latin typeface="Arial"/>
                <a:ea typeface="Times New Roman"/>
              </a:rPr>
              <a:t>a proportional amount of overall indirect and program management costs.</a:t>
            </a:r>
            <a:endParaRPr lang="en-Z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6696744" cy="792088"/>
          </a:xfrm>
        </p:spPr>
        <p:txBody>
          <a:bodyPr/>
          <a:lstStyle/>
          <a:p>
            <a:r>
              <a:rPr lang="en-ZA" dirty="0" smtClean="0"/>
              <a:t>Cost per SMC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72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684076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latin typeface="Arial"/>
                <a:ea typeface="Times New Roman"/>
              </a:rPr>
              <a:t>Average SMC C</a:t>
            </a:r>
            <a:r>
              <a:rPr lang="en-US" sz="2400" b="1" dirty="0" smtClean="0">
                <a:latin typeface="Arial"/>
                <a:ea typeface="Times New Roman"/>
              </a:rPr>
              <a:t>osts &amp; SMC Staff Complement</a:t>
            </a:r>
            <a:r>
              <a:rPr lang="en-ZA" sz="2400" b="1" dirty="0" smtClean="0"/>
              <a:t> </a:t>
            </a:r>
            <a:endParaRPr lang="en-ZA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536594"/>
              </p:ext>
            </p:extLst>
          </p:nvPr>
        </p:nvGraphicFramePr>
        <p:xfrm>
          <a:off x="684213" y="1556793"/>
          <a:ext cx="8208962" cy="459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10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72816"/>
            <a:ext cx="8424936" cy="4896544"/>
          </a:xfrm>
        </p:spPr>
        <p:txBody>
          <a:bodyPr/>
          <a:lstStyle/>
          <a:p>
            <a:r>
              <a:rPr lang="en-ZA" sz="2800" dirty="0">
                <a:latin typeface="Calibri" panose="020F0502020204030204" pitchFamily="34" charset="0"/>
              </a:rPr>
              <a:t>Improved planning for the community campaigns, with involvement of all district stakeholders, improved DHMT/MOH program ownership</a:t>
            </a:r>
          </a:p>
          <a:p>
            <a:r>
              <a:rPr lang="en-ZA" sz="2800" dirty="0" smtClean="0">
                <a:latin typeface="Calibri" panose="020F0502020204030204" pitchFamily="34" charset="0"/>
              </a:rPr>
              <a:t>Further </a:t>
            </a:r>
            <a:r>
              <a:rPr lang="en-ZA" sz="2800" dirty="0">
                <a:latin typeface="Calibri" panose="020F0502020204030204" pitchFamily="34" charset="0"/>
              </a:rPr>
              <a:t>improvement in relating with MOESD, PTAs</a:t>
            </a:r>
          </a:p>
          <a:p>
            <a:r>
              <a:rPr lang="en-ZA" sz="2800" dirty="0" smtClean="0">
                <a:latin typeface="Calibri" panose="020F0502020204030204" pitchFamily="34" charset="0"/>
              </a:rPr>
              <a:t>Targeted </a:t>
            </a:r>
            <a:r>
              <a:rPr lang="en-ZA" sz="2800" dirty="0">
                <a:latin typeface="Calibri" panose="020F0502020204030204" pitchFamily="34" charset="0"/>
              </a:rPr>
              <a:t>outreaches with greater involvement of community leaders</a:t>
            </a:r>
          </a:p>
          <a:p>
            <a:r>
              <a:rPr lang="en-ZA" sz="2800" dirty="0" smtClean="0">
                <a:latin typeface="Calibri" panose="020F0502020204030204" pitchFamily="34" charset="0"/>
              </a:rPr>
              <a:t>Stable </a:t>
            </a:r>
            <a:r>
              <a:rPr lang="en-ZA" sz="2800" dirty="0">
                <a:latin typeface="Calibri" panose="020F0502020204030204" pitchFamily="34" charset="0"/>
              </a:rPr>
              <a:t>availability of supplies, improved logistical support </a:t>
            </a:r>
          </a:p>
          <a:p>
            <a:r>
              <a:rPr lang="en-ZA" sz="2800" dirty="0">
                <a:latin typeface="Calibri" panose="020F0502020204030204" pitchFamily="34" charset="0"/>
              </a:rPr>
              <a:t>O</a:t>
            </a:r>
            <a:r>
              <a:rPr lang="en-ZA" sz="2800" dirty="0" smtClean="0">
                <a:latin typeface="Calibri" panose="020F0502020204030204" pitchFamily="34" charset="0"/>
              </a:rPr>
              <a:t>perational </a:t>
            </a:r>
            <a:r>
              <a:rPr lang="en-ZA" sz="2800" dirty="0">
                <a:latin typeface="Calibri" panose="020F0502020204030204" pitchFamily="34" charset="0"/>
              </a:rPr>
              <a:t>re-structuring – improved access to resources, program/technical support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n-ZA" b="1" dirty="0"/>
              <a:t>SMC Success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9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916832"/>
            <a:ext cx="8208912" cy="4680520"/>
          </a:xfrm>
        </p:spPr>
        <p:txBody>
          <a:bodyPr/>
          <a:lstStyle/>
          <a:p>
            <a:r>
              <a:rPr lang="en-ZA" sz="2800" dirty="0">
                <a:latin typeface="Calibri" panose="020F0502020204030204" pitchFamily="34" charset="0"/>
              </a:rPr>
              <a:t>Bulk of SMC’s have been through Outreach activities</a:t>
            </a:r>
          </a:p>
          <a:p>
            <a:r>
              <a:rPr lang="en-ZA" sz="2800" dirty="0" smtClean="0">
                <a:latin typeface="Calibri" panose="020F0502020204030204" pitchFamily="34" charset="0"/>
              </a:rPr>
              <a:t>Increase  </a:t>
            </a:r>
            <a:r>
              <a:rPr lang="en-ZA" sz="2800" dirty="0">
                <a:latin typeface="Calibri" panose="020F0502020204030204" pitchFamily="34" charset="0"/>
              </a:rPr>
              <a:t>in delivery capacity and team efficiency during campaigns,  40- 50 SMCs /day by modified MOVE teams</a:t>
            </a:r>
          </a:p>
          <a:p>
            <a:r>
              <a:rPr lang="en-ZA" sz="2800" dirty="0">
                <a:latin typeface="Calibri" panose="020F0502020204030204" pitchFamily="34" charset="0"/>
              </a:rPr>
              <a:t>Quarterly bonus for clinical teams when they exceed 90% of the targets </a:t>
            </a:r>
          </a:p>
          <a:p>
            <a:r>
              <a:rPr lang="en-ZA" sz="2800" dirty="0">
                <a:latin typeface="Calibri" panose="020F0502020204030204" pitchFamily="34" charset="0"/>
              </a:rPr>
              <a:t>Use of diathermy machines for haemostasis</a:t>
            </a:r>
          </a:p>
          <a:p>
            <a:r>
              <a:rPr lang="en-ZA" sz="2800" dirty="0" smtClean="0"/>
              <a:t>Increased  </a:t>
            </a:r>
            <a:r>
              <a:rPr lang="en-ZA" sz="2800" dirty="0"/>
              <a:t>HR support by some DHMTs during campaigns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6840760" cy="1143000"/>
          </a:xfrm>
        </p:spPr>
        <p:txBody>
          <a:bodyPr/>
          <a:lstStyle/>
          <a:p>
            <a:r>
              <a:rPr lang="en-ZA" b="1" dirty="0" smtClean="0"/>
              <a:t>a. SMC </a:t>
            </a:r>
            <a:r>
              <a:rPr lang="en-ZA" b="1" dirty="0"/>
              <a:t>Service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7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HAP_PRESENTATION_ TEMPLATE_ MAY_ 2007">
  <a:themeElements>
    <a:clrScheme name="ACHAP_PRESENTATION_ TEMPLATE_ MAY_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CHAP_PRESENTATION_ TEMPLATE_ MAY_ 2007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HAP_PRESENTATION_ TEMPLATE_ MAY_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P_PRESENTATION_ TEMPLATE_ MAY_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P_PRESENTATION_ TEMPLATE_ MAY_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P_PRESENTATION_ TEMPLATE_ MAY_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P_PRESENTATION_ TEMPLATE_ MAY_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HAP_PRESENTATION_ TEMPLATE_ MAY_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P_PRESENTATION_ TEMPLATE_ MAY_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P_PRESENTATION_ TEMPLATE_ MAY_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P_PRESENTATION_ TEMPLATE_ MAY_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P_PRESENTATION_ TEMPLATE_ MAY_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P_PRESENTATION_ TEMPLATE_ MAY_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HAP_PRESENTATION_ TEMPLATE_ MAY_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466</Words>
  <Application>Microsoft Office PowerPoint</Application>
  <PresentationFormat>On-screen Show (4:3)</PresentationFormat>
  <Paragraphs>59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1_ACHAP_PRESENTATION_ TEMPLATE_ MAY_ 2007</vt:lpstr>
      <vt:lpstr>15_Office Theme</vt:lpstr>
      <vt:lpstr>3_Office Theme</vt:lpstr>
      <vt:lpstr>PowerPoint Presentation</vt:lpstr>
      <vt:lpstr>SMC Targets</vt:lpstr>
      <vt:lpstr>PowerPoint Presentation</vt:lpstr>
      <vt:lpstr>PowerPoint Presentation</vt:lpstr>
      <vt:lpstr>SMC Quality of services</vt:lpstr>
      <vt:lpstr>Cost per SMC</vt:lpstr>
      <vt:lpstr>Average SMC Costs &amp; SMC Staff Complement </vt:lpstr>
      <vt:lpstr>SMC Success attributes</vt:lpstr>
      <vt:lpstr>a. SMC Service delivery</vt:lpstr>
      <vt:lpstr>b. SMC Campaign Approach</vt:lpstr>
      <vt:lpstr>Mini-School campaign</vt:lpstr>
      <vt:lpstr>c. Space and supplies</vt:lpstr>
      <vt:lpstr>d. SMC Demand creation</vt:lpstr>
      <vt:lpstr>SMC Demand creation cont’d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Blessed Monyatsi</cp:lastModifiedBy>
  <cp:revision>58</cp:revision>
  <cp:lastPrinted>2015-04-14T05:58:19Z</cp:lastPrinted>
  <dcterms:created xsi:type="dcterms:W3CDTF">2014-03-31T02:17:06Z</dcterms:created>
  <dcterms:modified xsi:type="dcterms:W3CDTF">2015-04-14T06:18:38Z</dcterms:modified>
</cp:coreProperties>
</file>